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76" r:id="rId14"/>
    <p:sldId id="266" r:id="rId15"/>
    <p:sldId id="267" r:id="rId16"/>
    <p:sldId id="268" r:id="rId17"/>
    <p:sldId id="269" r:id="rId18"/>
    <p:sldId id="270" r:id="rId19"/>
    <p:sldId id="271" r:id="rId20"/>
    <p:sldId id="273" r:id="rId21"/>
    <p:sldId id="272"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120"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121"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122"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123"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124" name="PlaceHolder 6"/>
          <p:cNvSpPr>
            <a:spLocks noGrp="1"/>
          </p:cNvSpPr>
          <p:nvPr>
            <p:ph type="sldNum"/>
          </p:nvPr>
        </p:nvSpPr>
        <p:spPr>
          <a:xfrm>
            <a:off x="4399200" y="9555480"/>
            <a:ext cx="3372840" cy="502560"/>
          </a:xfrm>
          <a:prstGeom prst="rect">
            <a:avLst/>
          </a:prstGeom>
        </p:spPr>
        <p:txBody>
          <a:bodyPr lIns="0" tIns="0" rIns="0" bIns="0" anchor="b"/>
          <a:lstStyle/>
          <a:p>
            <a:pPr algn="r"/>
            <a:fld id="{A698B238-4EBF-466E-B499-387FB9E79F7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D9B14F91-CFCB-4C79-896E-5E0F3621E8C9}" type="slidenum">
              <a:rPr lang="en-US" sz="1400" b="0" strike="noStrike" spc="-1">
                <a:solidFill>
                  <a:srgbClr val="000000"/>
                </a:solidFill>
                <a:latin typeface="Times New Roman"/>
                <a:ea typeface="+mn-ea"/>
              </a:rPr>
              <a:t>2</a:t>
            </a:fld>
            <a:endParaRPr lang="en-US" sz="1400" b="0" strike="noStrike" spc="-1">
              <a:latin typeface="Arial"/>
            </a:endParaRPr>
          </a:p>
        </p:txBody>
      </p:sp>
      <p:sp>
        <p:nvSpPr>
          <p:cNvPr id="209" name="PlaceHolder 2"/>
          <p:cNvSpPr>
            <a:spLocks noGrp="1" noRot="1" noChangeAspect="1"/>
          </p:cNvSpPr>
          <p:nvPr>
            <p:ph type="sldImg"/>
          </p:nvPr>
        </p:nvSpPr>
        <p:spPr>
          <a:xfrm>
            <a:off x="533520" y="763560"/>
            <a:ext cx="6703200" cy="3771360"/>
          </a:xfrm>
          <a:prstGeom prst="rect">
            <a:avLst/>
          </a:prstGeom>
        </p:spPr>
      </p:sp>
      <p:sp>
        <p:nvSpPr>
          <p:cNvPr id="21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11</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815783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AEC4CF4D-FE4D-44E6-9649-D153D93FA24B}" type="slidenum">
              <a:rPr lang="en-US" sz="1400" b="0" strike="noStrike" spc="-1">
                <a:solidFill>
                  <a:srgbClr val="000000"/>
                </a:solidFill>
                <a:latin typeface="Times New Roman"/>
                <a:ea typeface="+mn-ea"/>
              </a:rPr>
              <a:t>12</a:t>
            </a:fld>
            <a:endParaRPr lang="en-US" sz="1400" b="0" strike="noStrike" spc="-1">
              <a:latin typeface="Arial"/>
            </a:endParaRPr>
          </a:p>
        </p:txBody>
      </p:sp>
      <p:sp>
        <p:nvSpPr>
          <p:cNvPr id="236" name="PlaceHolder 2"/>
          <p:cNvSpPr>
            <a:spLocks noGrp="1" noRot="1" noChangeAspect="1"/>
          </p:cNvSpPr>
          <p:nvPr>
            <p:ph type="sldImg"/>
          </p:nvPr>
        </p:nvSpPr>
        <p:spPr>
          <a:xfrm>
            <a:off x="533400" y="763588"/>
            <a:ext cx="6704013" cy="3771900"/>
          </a:xfrm>
          <a:prstGeom prst="rect">
            <a:avLst/>
          </a:prstGeom>
        </p:spPr>
      </p:sp>
      <p:sp>
        <p:nvSpPr>
          <p:cNvPr id="237"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FFE47C8B-8BA6-4C2F-B34E-39DD9EC6E734}" type="slidenum">
              <a:rPr lang="en-US" sz="1400" b="0" strike="noStrike" spc="-1">
                <a:solidFill>
                  <a:srgbClr val="000000"/>
                </a:solidFill>
                <a:latin typeface="Times New Roman"/>
                <a:ea typeface="+mn-ea"/>
              </a:rPr>
              <a:t>13</a:t>
            </a:fld>
            <a:endParaRPr lang="en-US" sz="1400" b="0" strike="noStrike" spc="-1">
              <a:latin typeface="Arial"/>
            </a:endParaRPr>
          </a:p>
        </p:txBody>
      </p:sp>
      <p:sp>
        <p:nvSpPr>
          <p:cNvPr id="239" name="PlaceHolder 2"/>
          <p:cNvSpPr>
            <a:spLocks noGrp="1" noRot="1" noChangeAspect="1"/>
          </p:cNvSpPr>
          <p:nvPr>
            <p:ph type="sldImg"/>
          </p:nvPr>
        </p:nvSpPr>
        <p:spPr>
          <a:xfrm>
            <a:off x="533520" y="763560"/>
            <a:ext cx="6703560" cy="3771720"/>
          </a:xfrm>
          <a:prstGeom prst="rect">
            <a:avLst/>
          </a:prstGeom>
        </p:spPr>
      </p:sp>
      <p:sp>
        <p:nvSpPr>
          <p:cNvPr id="24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F582736-D9DE-4F00-B19D-EC3F15148AE3}" type="slidenum">
              <a:rPr lang="en-US" sz="1400" b="0" strike="noStrike" spc="-1">
                <a:solidFill>
                  <a:srgbClr val="000000"/>
                </a:solidFill>
                <a:latin typeface="Times New Roman"/>
                <a:ea typeface="+mn-ea"/>
              </a:rPr>
              <a:t>14</a:t>
            </a:fld>
            <a:endParaRPr lang="en-US" sz="1400" b="0" strike="noStrike" spc="-1">
              <a:latin typeface="Arial"/>
            </a:endParaRPr>
          </a:p>
        </p:txBody>
      </p:sp>
      <p:sp>
        <p:nvSpPr>
          <p:cNvPr id="242" name="PlaceHolder 2"/>
          <p:cNvSpPr>
            <a:spLocks noGrp="1" noRot="1" noChangeAspect="1"/>
          </p:cNvSpPr>
          <p:nvPr>
            <p:ph type="sldImg"/>
          </p:nvPr>
        </p:nvSpPr>
        <p:spPr>
          <a:xfrm>
            <a:off x="533520" y="763560"/>
            <a:ext cx="6703560" cy="3771720"/>
          </a:xfrm>
          <a:prstGeom prst="rect">
            <a:avLst/>
          </a:prstGeom>
        </p:spPr>
      </p:sp>
      <p:sp>
        <p:nvSpPr>
          <p:cNvPr id="24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C18012-7399-4CF8-8745-E548A556D08C}" type="slidenum">
              <a:rPr lang="en-US" sz="1400" b="0" strike="noStrike" spc="-1">
                <a:solidFill>
                  <a:srgbClr val="000000"/>
                </a:solidFill>
                <a:latin typeface="Times New Roman"/>
                <a:ea typeface="+mn-ea"/>
              </a:rPr>
              <a:t>15</a:t>
            </a:fld>
            <a:endParaRPr lang="en-US" sz="1400" b="0" strike="noStrike" spc="-1">
              <a:latin typeface="Arial"/>
            </a:endParaRPr>
          </a:p>
        </p:txBody>
      </p:sp>
      <p:sp>
        <p:nvSpPr>
          <p:cNvPr id="245" name="PlaceHolder 2"/>
          <p:cNvSpPr>
            <a:spLocks noGrp="1" noRot="1" noChangeAspect="1"/>
          </p:cNvSpPr>
          <p:nvPr>
            <p:ph type="sldImg"/>
          </p:nvPr>
        </p:nvSpPr>
        <p:spPr>
          <a:xfrm>
            <a:off x="533520" y="763560"/>
            <a:ext cx="6703560" cy="3771720"/>
          </a:xfrm>
          <a:prstGeom prst="rect">
            <a:avLst/>
          </a:prstGeom>
        </p:spPr>
      </p:sp>
      <p:sp>
        <p:nvSpPr>
          <p:cNvPr id="24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99A9E44F-0B4E-4928-8E7A-D430B92A3C09}" type="slidenum">
              <a:rPr lang="en-US" sz="1400" b="0" strike="noStrike" spc="-1">
                <a:solidFill>
                  <a:srgbClr val="000000"/>
                </a:solidFill>
                <a:latin typeface="Times New Roman"/>
                <a:ea typeface="+mn-ea"/>
              </a:rPr>
              <a:t>16</a:t>
            </a:fld>
            <a:endParaRPr lang="en-US" sz="1400" b="0" strike="noStrike" spc="-1">
              <a:latin typeface="Arial"/>
            </a:endParaRPr>
          </a:p>
        </p:txBody>
      </p:sp>
      <p:sp>
        <p:nvSpPr>
          <p:cNvPr id="248" name="PlaceHolder 2"/>
          <p:cNvSpPr>
            <a:spLocks noGrp="1" noRot="1" noChangeAspect="1"/>
          </p:cNvSpPr>
          <p:nvPr>
            <p:ph type="sldImg"/>
          </p:nvPr>
        </p:nvSpPr>
        <p:spPr>
          <a:xfrm>
            <a:off x="533520" y="763560"/>
            <a:ext cx="6703560" cy="3771720"/>
          </a:xfrm>
          <a:prstGeom prst="rect">
            <a:avLst/>
          </a:prstGeom>
        </p:spPr>
      </p:sp>
      <p:sp>
        <p:nvSpPr>
          <p:cNvPr id="24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E321A27-BDB3-4586-8B24-7E356B016A5C}" type="slidenum">
              <a:rPr lang="en-US" sz="1400" b="0" strike="noStrike" spc="-1">
                <a:solidFill>
                  <a:srgbClr val="000000"/>
                </a:solidFill>
                <a:latin typeface="Times New Roman"/>
                <a:ea typeface="+mn-ea"/>
              </a:rPr>
              <a:t>17</a:t>
            </a:fld>
            <a:endParaRPr lang="en-US" sz="1400" b="0" strike="noStrike" spc="-1">
              <a:latin typeface="Arial"/>
            </a:endParaRPr>
          </a:p>
        </p:txBody>
      </p:sp>
      <p:sp>
        <p:nvSpPr>
          <p:cNvPr id="251" name="PlaceHolder 2"/>
          <p:cNvSpPr>
            <a:spLocks noGrp="1" noRot="1" noChangeAspect="1"/>
          </p:cNvSpPr>
          <p:nvPr>
            <p:ph type="sldImg"/>
          </p:nvPr>
        </p:nvSpPr>
        <p:spPr>
          <a:xfrm>
            <a:off x="533520" y="763560"/>
            <a:ext cx="6703560" cy="3771720"/>
          </a:xfrm>
          <a:prstGeom prst="rect">
            <a:avLst/>
          </a:prstGeom>
        </p:spPr>
      </p:sp>
      <p:sp>
        <p:nvSpPr>
          <p:cNvPr id="25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6814D963-014A-47B0-A812-54B162623BD4}" type="slidenum">
              <a:rPr lang="en-US" sz="1400" b="0" strike="noStrike" spc="-1">
                <a:solidFill>
                  <a:srgbClr val="000000"/>
                </a:solidFill>
                <a:latin typeface="Times New Roman"/>
                <a:ea typeface="+mn-ea"/>
              </a:rPr>
              <a:t>18</a:t>
            </a:fld>
            <a:endParaRPr lang="en-US" sz="1400" b="0" strike="noStrike" spc="-1">
              <a:latin typeface="Arial"/>
            </a:endParaRPr>
          </a:p>
        </p:txBody>
      </p:sp>
      <p:sp>
        <p:nvSpPr>
          <p:cNvPr id="257" name="PlaceHolder 2"/>
          <p:cNvSpPr>
            <a:spLocks noGrp="1" noRot="1" noChangeAspect="1"/>
          </p:cNvSpPr>
          <p:nvPr>
            <p:ph type="sldImg"/>
          </p:nvPr>
        </p:nvSpPr>
        <p:spPr>
          <a:xfrm>
            <a:off x="533520" y="763560"/>
            <a:ext cx="6703560" cy="3771720"/>
          </a:xfrm>
          <a:prstGeom prst="rect">
            <a:avLst/>
          </a:prstGeom>
        </p:spPr>
      </p:sp>
      <p:sp>
        <p:nvSpPr>
          <p:cNvPr id="25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8797308-609C-4429-8937-C30D14F4D2A0}" type="slidenum">
              <a:rPr lang="en-US" sz="1400" b="0" strike="noStrike" spc="-1">
                <a:solidFill>
                  <a:srgbClr val="000000"/>
                </a:solidFill>
                <a:latin typeface="Times New Roman"/>
                <a:ea typeface="+mn-ea"/>
              </a:rPr>
              <a:t>19</a:t>
            </a:fld>
            <a:endParaRPr lang="en-US" sz="1400" b="0" strike="noStrike" spc="-1">
              <a:latin typeface="Arial"/>
            </a:endParaRPr>
          </a:p>
        </p:txBody>
      </p:sp>
      <p:sp>
        <p:nvSpPr>
          <p:cNvPr id="254" name="PlaceHolder 2"/>
          <p:cNvSpPr>
            <a:spLocks noGrp="1" noRot="1" noChangeAspect="1"/>
          </p:cNvSpPr>
          <p:nvPr>
            <p:ph type="sldImg"/>
          </p:nvPr>
        </p:nvSpPr>
        <p:spPr>
          <a:xfrm>
            <a:off x="533400" y="763588"/>
            <a:ext cx="6704013" cy="3771900"/>
          </a:xfrm>
          <a:prstGeom prst="rect">
            <a:avLst/>
          </a:prstGeom>
        </p:spPr>
      </p:sp>
      <p:sp>
        <p:nvSpPr>
          <p:cNvPr id="25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8F3FFDF-25E8-4838-8C98-87A4517033A9}" type="slidenum">
              <a:rPr lang="en-US" sz="1400" b="0" strike="noStrike" spc="-1">
                <a:solidFill>
                  <a:srgbClr val="000000"/>
                </a:solidFill>
                <a:latin typeface="Times New Roman"/>
                <a:ea typeface="+mn-ea"/>
              </a:rPr>
              <a:t>3</a:t>
            </a:fld>
            <a:endParaRPr lang="en-US" sz="1400" b="0" strike="noStrike" spc="-1">
              <a:latin typeface="Arial"/>
            </a:endParaRPr>
          </a:p>
        </p:txBody>
      </p:sp>
      <p:sp>
        <p:nvSpPr>
          <p:cNvPr id="212" name="PlaceHolder 2"/>
          <p:cNvSpPr>
            <a:spLocks noGrp="1" noRot="1" noChangeAspect="1"/>
          </p:cNvSpPr>
          <p:nvPr>
            <p:ph type="sldImg"/>
          </p:nvPr>
        </p:nvSpPr>
        <p:spPr>
          <a:xfrm>
            <a:off x="533520" y="763560"/>
            <a:ext cx="6703200" cy="3771360"/>
          </a:xfrm>
          <a:prstGeom prst="rect">
            <a:avLst/>
          </a:prstGeom>
        </p:spPr>
      </p:sp>
      <p:sp>
        <p:nvSpPr>
          <p:cNvPr id="21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C3EB327-7586-40CE-ABCA-1782010D3362}" type="slidenum">
              <a:rPr lang="en-US" sz="1400" b="0" strike="noStrike" spc="-1">
                <a:solidFill>
                  <a:srgbClr val="000000"/>
                </a:solidFill>
                <a:latin typeface="Times New Roman"/>
                <a:ea typeface="+mn-ea"/>
              </a:rPr>
              <a:t>4</a:t>
            </a:fld>
            <a:endParaRPr lang="en-US" sz="1400" b="0" strike="noStrike" spc="-1">
              <a:latin typeface="Arial"/>
            </a:endParaRPr>
          </a:p>
        </p:txBody>
      </p:sp>
      <p:sp>
        <p:nvSpPr>
          <p:cNvPr id="215" name="PlaceHolder 2"/>
          <p:cNvSpPr>
            <a:spLocks noGrp="1" noRot="1" noChangeAspect="1"/>
          </p:cNvSpPr>
          <p:nvPr>
            <p:ph type="sldImg"/>
          </p:nvPr>
        </p:nvSpPr>
        <p:spPr>
          <a:xfrm>
            <a:off x="533520" y="763560"/>
            <a:ext cx="6703200" cy="3771360"/>
          </a:xfrm>
          <a:prstGeom prst="rect">
            <a:avLst/>
          </a:prstGeom>
        </p:spPr>
      </p:sp>
      <p:sp>
        <p:nvSpPr>
          <p:cNvPr id="21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45B945-00D5-458F-B3BE-6F76599AFA40}" type="slidenum">
              <a:rPr lang="en-US" sz="1400" b="0" strike="noStrike" spc="-1">
                <a:solidFill>
                  <a:srgbClr val="000000"/>
                </a:solidFill>
                <a:latin typeface="Times New Roman"/>
                <a:ea typeface="+mn-ea"/>
              </a:rPr>
              <a:t>5</a:t>
            </a:fld>
            <a:endParaRPr lang="en-US" sz="1400" b="0" strike="noStrike" spc="-1">
              <a:latin typeface="Arial"/>
            </a:endParaRPr>
          </a:p>
        </p:txBody>
      </p:sp>
      <p:sp>
        <p:nvSpPr>
          <p:cNvPr id="218" name="PlaceHolder 2"/>
          <p:cNvSpPr>
            <a:spLocks noGrp="1" noRot="1" noChangeAspect="1"/>
          </p:cNvSpPr>
          <p:nvPr>
            <p:ph type="sldImg"/>
          </p:nvPr>
        </p:nvSpPr>
        <p:spPr>
          <a:xfrm>
            <a:off x="533520" y="763560"/>
            <a:ext cx="6703200" cy="3771360"/>
          </a:xfrm>
          <a:prstGeom prst="rect">
            <a:avLst/>
          </a:prstGeom>
        </p:spPr>
      </p:sp>
      <p:sp>
        <p:nvSpPr>
          <p:cNvPr id="21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447D51-19A1-4077-9295-EF6D96A0FB5C}" type="slidenum">
              <a:rPr lang="en-US" sz="1400" b="0" strike="noStrike" spc="-1">
                <a:solidFill>
                  <a:srgbClr val="000000"/>
                </a:solidFill>
                <a:latin typeface="Times New Roman"/>
                <a:ea typeface="+mn-ea"/>
              </a:rPr>
              <a:t>6</a:t>
            </a:fld>
            <a:endParaRPr lang="en-US" sz="1400" b="0" strike="noStrike" spc="-1">
              <a:latin typeface="Arial"/>
            </a:endParaRPr>
          </a:p>
        </p:txBody>
      </p:sp>
      <p:sp>
        <p:nvSpPr>
          <p:cNvPr id="221" name="PlaceHolder 2"/>
          <p:cNvSpPr>
            <a:spLocks noGrp="1" noRot="1" noChangeAspect="1"/>
          </p:cNvSpPr>
          <p:nvPr>
            <p:ph type="sldImg"/>
          </p:nvPr>
        </p:nvSpPr>
        <p:spPr>
          <a:xfrm>
            <a:off x="533400" y="763588"/>
            <a:ext cx="6704013" cy="3771900"/>
          </a:xfrm>
          <a:prstGeom prst="rect">
            <a:avLst/>
          </a:prstGeom>
        </p:spPr>
      </p:sp>
      <p:sp>
        <p:nvSpPr>
          <p:cNvPr id="22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56396554-3117-4F69-9069-5B338DF26D06}" type="slidenum">
              <a:rPr lang="en-US" sz="1400" b="0" strike="noStrike" spc="-1">
                <a:solidFill>
                  <a:srgbClr val="000000"/>
                </a:solidFill>
                <a:latin typeface="Times New Roman"/>
                <a:ea typeface="+mn-ea"/>
              </a:rPr>
              <a:t>7</a:t>
            </a:fld>
            <a:endParaRPr lang="en-US" sz="1400" b="0" strike="noStrike" spc="-1">
              <a:latin typeface="Arial"/>
            </a:endParaRPr>
          </a:p>
        </p:txBody>
      </p:sp>
      <p:sp>
        <p:nvSpPr>
          <p:cNvPr id="224" name="PlaceHolder 2"/>
          <p:cNvSpPr>
            <a:spLocks noGrp="1" noRot="1" noChangeAspect="1"/>
          </p:cNvSpPr>
          <p:nvPr>
            <p:ph type="sldImg"/>
          </p:nvPr>
        </p:nvSpPr>
        <p:spPr>
          <a:xfrm>
            <a:off x="533400" y="763588"/>
            <a:ext cx="6704013" cy="3771900"/>
          </a:xfrm>
          <a:prstGeom prst="rect">
            <a:avLst/>
          </a:prstGeom>
        </p:spPr>
      </p:sp>
      <p:sp>
        <p:nvSpPr>
          <p:cNvPr id="22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8E350635-018D-475D-B019-0B5B958B9554}" type="slidenum">
              <a:rPr lang="en-US" sz="1400" b="0" strike="noStrike" spc="-1">
                <a:solidFill>
                  <a:srgbClr val="000000"/>
                </a:solidFill>
                <a:latin typeface="Times New Roman"/>
                <a:ea typeface="+mn-ea"/>
              </a:rPr>
              <a:t>8</a:t>
            </a:fld>
            <a:endParaRPr lang="en-US" sz="1400" b="0" strike="noStrike" spc="-1">
              <a:latin typeface="Arial"/>
            </a:endParaRPr>
          </a:p>
        </p:txBody>
      </p:sp>
      <p:sp>
        <p:nvSpPr>
          <p:cNvPr id="227" name="PlaceHolder 2"/>
          <p:cNvSpPr>
            <a:spLocks noGrp="1" noRot="1" noChangeAspect="1"/>
          </p:cNvSpPr>
          <p:nvPr>
            <p:ph type="sldImg"/>
          </p:nvPr>
        </p:nvSpPr>
        <p:spPr>
          <a:xfrm>
            <a:off x="533520" y="763560"/>
            <a:ext cx="6703200" cy="3771360"/>
          </a:xfrm>
          <a:prstGeom prst="rect">
            <a:avLst/>
          </a:prstGeom>
        </p:spPr>
      </p:sp>
      <p:sp>
        <p:nvSpPr>
          <p:cNvPr id="22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9</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C24A29F3-AEEE-4282-A3C3-4CCB750920AB}" type="slidenum">
              <a:rPr lang="en-US" sz="1400" b="0" strike="noStrike" spc="-1">
                <a:solidFill>
                  <a:srgbClr val="000000"/>
                </a:solidFill>
                <a:latin typeface="Times New Roman"/>
                <a:ea typeface="+mn-ea"/>
              </a:rPr>
              <a:t>10</a:t>
            </a:fld>
            <a:endParaRPr lang="en-US" sz="1400" b="0" strike="noStrike" spc="-1">
              <a:latin typeface="Arial"/>
            </a:endParaRPr>
          </a:p>
        </p:txBody>
      </p:sp>
      <p:sp>
        <p:nvSpPr>
          <p:cNvPr id="233" name="PlaceHolder 2"/>
          <p:cNvSpPr>
            <a:spLocks noGrp="1" noRot="1" noChangeAspect="1"/>
          </p:cNvSpPr>
          <p:nvPr>
            <p:ph type="sldImg"/>
          </p:nvPr>
        </p:nvSpPr>
        <p:spPr>
          <a:xfrm>
            <a:off x="533520" y="763560"/>
            <a:ext cx="6703560" cy="3771720"/>
          </a:xfrm>
          <a:prstGeom prst="rect">
            <a:avLst/>
          </a:prstGeom>
        </p:spPr>
      </p:sp>
      <p:sp>
        <p:nvSpPr>
          <p:cNvPr id="234"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 name="Picture 11"/>
          <p:cNvPicPr/>
          <p:nvPr/>
        </p:nvPicPr>
        <p:blipFill>
          <a:blip r:embed="rId15"/>
          <a:srcRect l="6752" t="32283" r="7080" b="30331"/>
          <a:stretch/>
        </p:blipFill>
        <p:spPr>
          <a:xfrm>
            <a:off x="9022680" y="5946840"/>
            <a:ext cx="2694600" cy="486720"/>
          </a:xfrm>
          <a:prstGeom prst="rect">
            <a:avLst/>
          </a:prstGeom>
          <a:ln>
            <a:noFill/>
          </a:ln>
        </p:spPr>
      </p:pic>
      <p:pic>
        <p:nvPicPr>
          <p:cNvPr id="5" name="Picture 8"/>
          <p:cNvPicPr/>
          <p:nvPr/>
        </p:nvPicPr>
        <p:blipFill>
          <a:blip r:embed="rId16"/>
          <a:stretch/>
        </p:blipFill>
        <p:spPr>
          <a:xfrm>
            <a:off x="4509360" y="4429800"/>
            <a:ext cx="3172680" cy="2114640"/>
          </a:xfrm>
          <a:prstGeom prst="rect">
            <a:avLst/>
          </a:prstGeom>
          <a:ln>
            <a:noFill/>
          </a:ln>
        </p:spPr>
      </p:pic>
      <p:sp>
        <p:nvSpPr>
          <p:cNvPr id="2" name="PlaceHolder 1"/>
          <p:cNvSpPr>
            <a:spLocks noGrp="1"/>
          </p:cNvSpPr>
          <p:nvPr>
            <p:ph type="title"/>
          </p:nvPr>
        </p:nvSpPr>
        <p:spPr>
          <a:xfrm>
            <a:off x="831960" y="1656360"/>
            <a:ext cx="10514880" cy="218736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0" name="Picture 11"/>
          <p:cNvPicPr/>
          <p:nvPr/>
        </p:nvPicPr>
        <p:blipFill>
          <a:blip r:embed="rId15"/>
          <a:srcRect l="6752" t="32283" r="7080" b="30331"/>
          <a:stretch/>
        </p:blipFill>
        <p:spPr>
          <a:xfrm>
            <a:off x="9022680" y="5946840"/>
            <a:ext cx="2694600" cy="486720"/>
          </a:xfrm>
          <a:prstGeom prst="rect">
            <a:avLst/>
          </a:prstGeom>
          <a:ln>
            <a:noFill/>
          </a:ln>
        </p:spPr>
      </p:pic>
      <p:sp>
        <p:nvSpPr>
          <p:cNvPr id="4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4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79" name="Picture 11"/>
          <p:cNvPicPr/>
          <p:nvPr/>
        </p:nvPicPr>
        <p:blipFill>
          <a:blip r:embed="rId15"/>
          <a:srcRect l="6752" t="32283" r="7080" b="30331"/>
          <a:stretch/>
        </p:blipFill>
        <p:spPr>
          <a:xfrm>
            <a:off x="9022680" y="5946840"/>
            <a:ext cx="2694600" cy="486720"/>
          </a:xfrm>
          <a:prstGeom prst="rect">
            <a:avLst/>
          </a:prstGeom>
          <a:ln>
            <a:noFill/>
          </a:ln>
        </p:spPr>
      </p:pic>
      <p:pic>
        <p:nvPicPr>
          <p:cNvPr id="80" name="Picture 11"/>
          <p:cNvPicPr/>
          <p:nvPr/>
        </p:nvPicPr>
        <p:blipFill>
          <a:blip r:embed="rId16"/>
          <a:stretch/>
        </p:blipFill>
        <p:spPr>
          <a:xfrm>
            <a:off x="8826120" y="5555520"/>
            <a:ext cx="2891520" cy="1204560"/>
          </a:xfrm>
          <a:prstGeom prst="rect">
            <a:avLst/>
          </a:prstGeom>
          <a:ln>
            <a:noFill/>
          </a:ln>
        </p:spPr>
      </p:pic>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8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hyperlink" Target="https://docs.python.org/3.8/" TargetMode="External"/><Relationship Id="rId4" Type="http://schemas.openxmlformats.org/officeDocument/2006/relationships/hyperlink" Target="https://www.youtube.com/watch?v=N4mEzFDjq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numpy.org/doc/1.17/reference/index.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matplotlib.org/3.1.1/api/_as_gen/matplotlib.pyplot.html#module-matplotlib.pyplot" TargetMode="External"/><Relationship Id="rId4" Type="http://schemas.openxmlformats.org/officeDocument/2006/relationships/hyperlink" Target="https://matplotlib.org/3.1.1/api/index.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scipy.org/doc/scipy/reference/" TargetMode="External"/><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user_guide.htm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5" name="CustomShape 1"/>
          <p:cNvSpPr/>
          <p:nvPr/>
        </p:nvSpPr>
        <p:spPr>
          <a:xfrm>
            <a:off x="1523880" y="734040"/>
            <a:ext cx="9143280" cy="23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en-US" sz="6000" b="0" strike="noStrike" cap="all" spc="-1">
                <a:solidFill>
                  <a:srgbClr val="000000"/>
                </a:solidFill>
                <a:latin typeface="Impact"/>
                <a:ea typeface="DejaVu Sans"/>
              </a:rPr>
              <a:t>engineering problem solving in python</a:t>
            </a:r>
            <a:endParaRPr lang="en-US" sz="6000" b="0" strike="noStrike" spc="-1">
              <a:latin typeface="Arial"/>
            </a:endParaRPr>
          </a:p>
        </p:txBody>
      </p:sp>
      <p:sp>
        <p:nvSpPr>
          <p:cNvPr id="126" name="CustomShape 2"/>
          <p:cNvSpPr/>
          <p:nvPr/>
        </p:nvSpPr>
        <p:spPr>
          <a:xfrm>
            <a:off x="1523880" y="3313800"/>
            <a:ext cx="9143280" cy="165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spcBef>
                <a:spcPts val="1001"/>
              </a:spcBef>
            </a:pPr>
            <a:r>
              <a:rPr lang="en-US" sz="2400" b="0" strike="noStrike" spc="-1">
                <a:solidFill>
                  <a:srgbClr val="000000"/>
                </a:solidFill>
                <a:latin typeface="Arial"/>
                <a:ea typeface="DejaVu Sans"/>
              </a:rPr>
              <a:t>EMCH 561: Machine Learning for Mechanical Engineers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63" name="CustomShape 2"/>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64" name="Picture 2"/>
          <p:cNvPicPr/>
          <p:nvPr/>
        </p:nvPicPr>
        <p:blipFill>
          <a:blip r:embed="rId3"/>
          <a:srcRect t="14324" b="17237"/>
          <a:stretch/>
        </p:blipFill>
        <p:spPr>
          <a:xfrm>
            <a:off x="5336640" y="443160"/>
            <a:ext cx="6240600" cy="6043680"/>
          </a:xfrm>
          <a:prstGeom prst="rect">
            <a:avLst/>
          </a:prstGeom>
          <a:ln>
            <a:noFill/>
          </a:ln>
        </p:spPr>
      </p:pic>
      <p:sp>
        <p:nvSpPr>
          <p:cNvPr id="165" name="CustomShape 3"/>
          <p:cNvSpPr/>
          <p:nvPr/>
        </p:nvSpPr>
        <p:spPr>
          <a:xfrm>
            <a:off x="614520" y="1421640"/>
            <a:ext cx="290304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Key types in Python are: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Numbers: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Integer</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Booleans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Real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Sequences: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Strings ‘’ or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Lists [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Tuples (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Mappings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Dictionaries {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#2 – Pure Python</a:t>
            </a:r>
            <a:endParaRPr lang="en-US" sz="3000" b="0" strike="noStrike" spc="-1" dirty="0">
              <a:latin typeface="Arial"/>
            </a:endParaRPr>
          </a:p>
        </p:txBody>
      </p:sp>
      <p:pic>
        <p:nvPicPr>
          <p:cNvPr id="4" name="Graphic 6">
            <a:extLst>
              <a:ext uri="{FF2B5EF4-FFF2-40B4-BE49-F238E27FC236}">
                <a16:creationId xmlns:a16="http://schemas.microsoft.com/office/drawing/2014/main" id="{2A76B63D-EBA4-4DDC-B587-86D87BEBA4E1}"/>
              </a:ext>
            </a:extLst>
          </p:cNvPr>
          <p:cNvPicPr/>
          <p:nvPr/>
        </p:nvPicPr>
        <p:blipFill>
          <a:blip r:embed="rId3"/>
          <a:stretch/>
        </p:blipFill>
        <p:spPr>
          <a:xfrm>
            <a:off x="3718671" y="1299770"/>
            <a:ext cx="4754657" cy="4754657"/>
          </a:xfrm>
          <a:prstGeom prst="rect">
            <a:avLst/>
          </a:prstGeom>
          <a:ln>
            <a:noFill/>
          </a:ln>
        </p:spPr>
      </p:pic>
    </p:spTree>
    <p:extLst>
      <p:ext uri="{BB962C8B-B14F-4D97-AF65-F5344CB8AC3E}">
        <p14:creationId xmlns:p14="http://schemas.microsoft.com/office/powerpoint/2010/main" val="156978298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67" name="CustomShape 2"/>
          <p:cNvSpPr/>
          <p:nvPr/>
        </p:nvSpPr>
        <p:spPr>
          <a:xfrm>
            <a:off x="414720" y="341640"/>
            <a:ext cx="928764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Additional Python Resources</a:t>
            </a:r>
            <a:endParaRPr lang="en-US" sz="4400" b="0" strike="noStrike" spc="-1">
              <a:latin typeface="Arial"/>
            </a:endParaRPr>
          </a:p>
        </p:txBody>
      </p:sp>
      <p:pic>
        <p:nvPicPr>
          <p:cNvPr id="168" name="Picture 2"/>
          <p:cNvPicPr/>
          <p:nvPr/>
        </p:nvPicPr>
        <p:blipFill>
          <a:blip r:embed="rId3"/>
          <a:stretch/>
        </p:blipFill>
        <p:spPr>
          <a:xfrm>
            <a:off x="5810040" y="2448000"/>
            <a:ext cx="6095520" cy="2935800"/>
          </a:xfrm>
          <a:prstGeom prst="rect">
            <a:avLst/>
          </a:prstGeom>
          <a:ln>
            <a:noFill/>
          </a:ln>
        </p:spPr>
      </p:pic>
      <p:sp>
        <p:nvSpPr>
          <p:cNvPr id="169" name="CustomShape 3"/>
          <p:cNvSpPr/>
          <p:nvPr/>
        </p:nvSpPr>
        <p:spPr>
          <a:xfrm>
            <a:off x="581004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YouTube : “Python Programming” by Derek Banas</a:t>
            </a:r>
            <a:endParaRPr lang="en-US" sz="1800" b="0" strike="noStrike" spc="-1">
              <a:latin typeface="Arial"/>
            </a:endParaRPr>
          </a:p>
          <a:p>
            <a:pPr>
              <a:lnSpc>
                <a:spcPct val="100000"/>
              </a:lnSpc>
              <a:spcBef>
                <a:spcPts val="601"/>
              </a:spcBef>
            </a:pPr>
            <a:r>
              <a:rPr lang="en-US" sz="1800" b="0" u="sng" strike="noStrike" spc="-1">
                <a:solidFill>
                  <a:srgbClr val="0000FF"/>
                </a:solidFill>
                <a:uFillTx/>
                <a:latin typeface="Arial"/>
                <a:ea typeface="DejaVu Sans"/>
                <a:hlinkClick r:id="rId4"/>
              </a:rPr>
              <a:t>https://www.youtube.com/watch?v=N4mEzFDjqtA</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spcBef>
                <a:spcPts val="601"/>
              </a:spcBef>
            </a:pPr>
            <a:endParaRPr lang="en-US" sz="1800" b="0" strike="noStrike" spc="-1">
              <a:latin typeface="Arial"/>
            </a:endParaRPr>
          </a:p>
        </p:txBody>
      </p:sp>
      <p:sp>
        <p:nvSpPr>
          <p:cNvPr id="170" name="CustomShape 4"/>
          <p:cNvSpPr/>
          <p:nvPr/>
        </p:nvSpPr>
        <p:spPr>
          <a:xfrm>
            <a:off x="41472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documentation </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r>
              <a:rPr lang="en-US" sz="1800" b="0" u="sng" strike="noStrike" spc="-1">
                <a:solidFill>
                  <a:srgbClr val="0000FF"/>
                </a:solidFill>
                <a:uFillTx/>
                <a:latin typeface="Arial"/>
                <a:ea typeface="DejaVu Sans"/>
                <a:hlinkClick r:id="rId5"/>
              </a:rPr>
              <a:t>https://docs.python.org/3.8/</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1" name="Picture 8"/>
          <p:cNvPicPr/>
          <p:nvPr/>
        </p:nvPicPr>
        <p:blipFill>
          <a:blip r:embed="rId6"/>
          <a:srcRect b="28756"/>
          <a:stretch/>
        </p:blipFill>
        <p:spPr>
          <a:xfrm>
            <a:off x="414720" y="2357280"/>
            <a:ext cx="5058720" cy="3117240"/>
          </a:xfrm>
          <a:prstGeom prst="rect">
            <a:avLst/>
          </a:prstGeom>
          <a:ln>
            <a:noFill/>
          </a:ln>
        </p:spPr>
      </p:pic>
      <p:sp>
        <p:nvSpPr>
          <p:cNvPr id="172" name="CustomShape 5"/>
          <p:cNvSpPr/>
          <p:nvPr/>
        </p:nvSpPr>
        <p:spPr>
          <a:xfrm>
            <a:off x="414720" y="5872320"/>
            <a:ext cx="6557400" cy="54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And many many more…………………… </a:t>
            </a: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Our Ministack </a:t>
            </a:r>
            <a:endParaRPr lang="en-US" sz="3000" b="0" strike="noStrike" spc="-1">
              <a:latin typeface="Arial"/>
            </a:endParaRPr>
          </a:p>
        </p:txBody>
      </p:sp>
      <p:pic>
        <p:nvPicPr>
          <p:cNvPr id="174" name="Picture 10"/>
          <p:cNvPicPr/>
          <p:nvPr/>
        </p:nvPicPr>
        <p:blipFill>
          <a:blip r:embed="rId3"/>
          <a:stretch/>
        </p:blipFill>
        <p:spPr>
          <a:xfrm>
            <a:off x="329400" y="1150920"/>
            <a:ext cx="11533320" cy="5351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NumPy (Numerical Python) </a:t>
            </a:r>
            <a:endParaRPr lang="en-US" sz="3000" b="0" strike="noStrike" spc="-1">
              <a:latin typeface="Arial"/>
            </a:endParaRPr>
          </a:p>
        </p:txBody>
      </p:sp>
      <p:pic>
        <p:nvPicPr>
          <p:cNvPr id="176" name="Graphic 1"/>
          <p:cNvPicPr/>
          <p:nvPr/>
        </p:nvPicPr>
        <p:blipFill>
          <a:blip r:embed="rId3"/>
          <a:stretch/>
        </p:blipFill>
        <p:spPr>
          <a:xfrm>
            <a:off x="750960" y="5068800"/>
            <a:ext cx="3606480" cy="1433160"/>
          </a:xfrm>
          <a:prstGeom prst="rect">
            <a:avLst/>
          </a:prstGeom>
          <a:ln>
            <a:noFill/>
          </a:ln>
        </p:spPr>
      </p:pic>
      <p:sp>
        <p:nvSpPr>
          <p:cNvPr id="177" name="CustomShape 2"/>
          <p:cNvSpPr/>
          <p:nvPr/>
        </p:nvSpPr>
        <p:spPr>
          <a:xfrm>
            <a:off x="555120" y="1118160"/>
            <a:ext cx="5709600" cy="38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does not support arrays or matrices and its mathematical support is limited and slow.</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was created to add support for arrays and matrices to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adds support for high-level mathematical functions to operate on these arrays and matrices.</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documentation can be found at </a:t>
            </a:r>
            <a:r>
              <a:rPr lang="en-US" sz="1800" b="0" u="sng" strike="noStrike" spc="-1">
                <a:solidFill>
                  <a:srgbClr val="0000FF"/>
                </a:solidFill>
                <a:uFillTx/>
                <a:latin typeface="Arial"/>
                <a:ea typeface="DejaVu Sans"/>
                <a:hlinkClick r:id="rId4"/>
              </a:rPr>
              <a:t>https://numpy.org/doc/1.17/reference/index.html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is limited in scope and is only designed to add numerical computing to phyton.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underpins nearly every scientific computing platform created for Python.</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8" name="Picture 5"/>
          <p:cNvPicPr/>
          <p:nvPr/>
        </p:nvPicPr>
        <p:blipFill>
          <a:blip r:embed="rId5"/>
          <a:stretch/>
        </p:blipFill>
        <p:spPr>
          <a:xfrm>
            <a:off x="6273360" y="2629080"/>
            <a:ext cx="5573160" cy="3390480"/>
          </a:xfrm>
          <a:prstGeom prst="rect">
            <a:avLst/>
          </a:prstGeom>
          <a:ln>
            <a:noFill/>
          </a:ln>
        </p:spPr>
      </p:pic>
      <p:pic>
        <p:nvPicPr>
          <p:cNvPr id="179" name="Picture 6"/>
          <p:cNvPicPr/>
          <p:nvPr/>
        </p:nvPicPr>
        <p:blipFill>
          <a:blip r:embed="rId6"/>
          <a:stretch/>
        </p:blipFill>
        <p:spPr>
          <a:xfrm>
            <a:off x="6881400" y="986400"/>
            <a:ext cx="4357080" cy="1385280"/>
          </a:xfrm>
          <a:prstGeom prst="rect">
            <a:avLst/>
          </a:prstGeom>
          <a:ln>
            <a:noFill/>
          </a:ln>
        </p:spPr>
      </p:pic>
      <p:sp>
        <p:nvSpPr>
          <p:cNvPr id="180" name="CustomShape 3"/>
          <p:cNvSpPr/>
          <p:nvPr/>
        </p:nvSpPr>
        <p:spPr>
          <a:xfrm>
            <a:off x="1198800" y="383400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Mapplotlib</a:t>
            </a:r>
            <a:endParaRPr lang="en-US" sz="3000" b="0" strike="noStrike" spc="-1">
              <a:latin typeface="Arial"/>
            </a:endParaRPr>
          </a:p>
        </p:txBody>
      </p:sp>
      <p:pic>
        <p:nvPicPr>
          <p:cNvPr id="182" name="Picture 1"/>
          <p:cNvPicPr/>
          <p:nvPr/>
        </p:nvPicPr>
        <p:blipFill>
          <a:blip r:embed="rId3"/>
          <a:stretch/>
        </p:blipFill>
        <p:spPr>
          <a:xfrm>
            <a:off x="6028920" y="986400"/>
            <a:ext cx="5799600" cy="4626720"/>
          </a:xfrm>
          <a:prstGeom prst="rect">
            <a:avLst/>
          </a:prstGeom>
          <a:ln>
            <a:noFill/>
          </a:ln>
        </p:spPr>
      </p:pic>
      <p:sp>
        <p:nvSpPr>
          <p:cNvPr id="183" name="CustomShape 2"/>
          <p:cNvSpPr/>
          <p:nvPr/>
        </p:nvSpPr>
        <p:spPr>
          <a:xfrm>
            <a:off x="497880" y="1213200"/>
            <a:ext cx="5397840" cy="302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is a plotting library for Python.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At one point it was formed by combining multiple liberies (pyplot and pylab). We will use pyplot as pylabs use is discouraged.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is a Matplotlib module which provides a MATLAB-like interface.</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documentation can be found at </a:t>
            </a:r>
            <a:r>
              <a:rPr lang="en-US" sz="1800" b="0" u="sng" strike="noStrike" spc="-1">
                <a:solidFill>
                  <a:srgbClr val="0000FF"/>
                </a:solidFill>
                <a:uFillTx/>
                <a:latin typeface="Arial"/>
                <a:ea typeface="DejaVu Sans"/>
                <a:hlinkClick r:id="rId4"/>
              </a:rPr>
              <a:t>https://matplotlib.org/3.1.1/api/index.html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documentation can be found at</a:t>
            </a:r>
            <a:r>
              <a:rPr lang="en-US" sz="1800" b="0" strike="noStrike" spc="-1">
                <a:solidFill>
                  <a:srgbClr val="0066B3"/>
                </a:solidFill>
                <a:latin typeface="Arial"/>
                <a:ea typeface="DejaVu Sans"/>
              </a:rPr>
              <a:t> </a:t>
            </a:r>
            <a:r>
              <a:rPr lang="en-US" sz="1800" b="0" strike="noStrike" spc="-1">
                <a:solidFill>
                  <a:srgbClr val="000000"/>
                </a:solidFill>
                <a:latin typeface="Arial"/>
                <a:ea typeface="DejaVu Sans"/>
                <a:hlinkClick r:id="rId5"/>
              </a:rPr>
              <a:t>https://matplotlib.org/3.1.1/api/_as_gen/matplotlib.pyplot.html#module-matplotlib.pyplot</a:t>
            </a:r>
            <a:endParaRPr lang="en-US" sz="1800" b="0" strike="noStrike" spc="-1">
              <a:latin typeface="Arial"/>
            </a:endParaRPr>
          </a:p>
        </p:txBody>
      </p:sp>
      <p:pic>
        <p:nvPicPr>
          <p:cNvPr id="184" name="Graphic 2"/>
          <p:cNvPicPr/>
          <p:nvPr/>
        </p:nvPicPr>
        <p:blipFill>
          <a:blip r:embed="rId6"/>
          <a:stretch/>
        </p:blipFill>
        <p:spPr>
          <a:xfrm>
            <a:off x="686880" y="5084280"/>
            <a:ext cx="4732920" cy="872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SciPy (not </a:t>
            </a:r>
            <a:r>
              <a:rPr lang="en-US" sz="3000" b="0" strike="noStrike" spc="-1" dirty="0" err="1">
                <a:solidFill>
                  <a:srgbClr val="000000"/>
                </a:solidFill>
                <a:latin typeface="Arial"/>
                <a:ea typeface="DejaVu Sans"/>
              </a:rPr>
              <a:t>ScientificPython</a:t>
            </a:r>
            <a:r>
              <a:rPr lang="en-US" sz="3000" b="0" strike="noStrike" spc="-1" dirty="0">
                <a:solidFill>
                  <a:srgbClr val="000000"/>
                </a:solidFill>
                <a:latin typeface="Arial"/>
                <a:ea typeface="DejaVu Sans"/>
              </a:rPr>
              <a:t> but close enough) </a:t>
            </a:r>
            <a:endParaRPr lang="en-US" sz="3000" b="0" strike="noStrike" spc="-1" dirty="0">
              <a:latin typeface="Arial"/>
            </a:endParaRPr>
          </a:p>
        </p:txBody>
      </p:sp>
      <p:sp>
        <p:nvSpPr>
          <p:cNvPr id="186"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is a Python library used for scientific computing and technical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builds on the NumPy array class and the capabilities of matplotlib.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contains modules for optimization, linear algebra, integration, interpolation, special functions, FFT, signal and image processing, ODE solvers and other tasks common in science and engineering.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and NumPy contain some duplicate capabilities (e.g., FFT). A common way to look as this is that the NumPy version is more bare-bones than the equivalent SciPy version.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documentation can be found at </a:t>
            </a:r>
            <a:r>
              <a:rPr lang="en-US" sz="1800" b="0" u="sng" strike="noStrike" spc="-1">
                <a:solidFill>
                  <a:srgbClr val="0000FF"/>
                </a:solidFill>
                <a:uFillTx/>
                <a:latin typeface="Arial"/>
                <a:ea typeface="DejaVu Sans"/>
                <a:hlinkClick r:id="rId3"/>
              </a:rPr>
              <a:t>https://docs.scipy.org/doc/scipy/reference/</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87" name="Picture 5"/>
          <p:cNvPicPr/>
          <p:nvPr/>
        </p:nvPicPr>
        <p:blipFill>
          <a:blip r:embed="rId4"/>
          <a:stretch/>
        </p:blipFill>
        <p:spPr>
          <a:xfrm>
            <a:off x="7725240" y="1294920"/>
            <a:ext cx="3603960" cy="2402640"/>
          </a:xfrm>
          <a:prstGeom prst="rect">
            <a:avLst/>
          </a:prstGeom>
          <a:ln>
            <a:noFill/>
          </a:ln>
        </p:spPr>
      </p:pic>
      <p:sp>
        <p:nvSpPr>
          <p:cNvPr id="188" name="CustomShape 3"/>
          <p:cNvSpPr/>
          <p:nvPr/>
        </p:nvSpPr>
        <p:spPr>
          <a:xfrm>
            <a:off x="6883920" y="933480"/>
            <a:ext cx="33433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Optimization (scipy.optimize)</a:t>
            </a:r>
            <a:endParaRPr lang="en-US" sz="1800" b="0" strike="noStrike" spc="-1">
              <a:latin typeface="Arial"/>
            </a:endParaRPr>
          </a:p>
        </p:txBody>
      </p:sp>
      <p:pic>
        <p:nvPicPr>
          <p:cNvPr id="189" name="Picture 8"/>
          <p:cNvPicPr/>
          <p:nvPr/>
        </p:nvPicPr>
        <p:blipFill>
          <a:blip r:embed="rId5"/>
          <a:srcRect l="25693" t="6601" r="21775" b="9423"/>
          <a:stretch/>
        </p:blipFill>
        <p:spPr>
          <a:xfrm>
            <a:off x="6816240" y="4077360"/>
            <a:ext cx="2563920" cy="2539080"/>
          </a:xfrm>
          <a:prstGeom prst="rect">
            <a:avLst/>
          </a:prstGeom>
          <a:ln>
            <a:noFill/>
          </a:ln>
        </p:spPr>
      </p:pic>
      <p:pic>
        <p:nvPicPr>
          <p:cNvPr id="190" name="Picture 9"/>
          <p:cNvPicPr/>
          <p:nvPr/>
        </p:nvPicPr>
        <p:blipFill>
          <a:blip r:embed="rId6"/>
          <a:srcRect l="26937" t="6693" r="20540" b="9331"/>
          <a:stretch/>
        </p:blipFill>
        <p:spPr>
          <a:xfrm>
            <a:off x="9385920" y="4077360"/>
            <a:ext cx="2563920" cy="2539080"/>
          </a:xfrm>
          <a:prstGeom prst="rect">
            <a:avLst/>
          </a:prstGeom>
          <a:ln>
            <a:noFill/>
          </a:ln>
        </p:spPr>
      </p:pic>
      <p:sp>
        <p:nvSpPr>
          <p:cNvPr id="191" name="CustomShape 4"/>
          <p:cNvSpPr/>
          <p:nvPr/>
        </p:nvSpPr>
        <p:spPr>
          <a:xfrm>
            <a:off x="6956640" y="3725640"/>
            <a:ext cx="3736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Signal Processing (scipy.signal) </a:t>
            </a:r>
            <a:endParaRPr lang="en-US" sz="1800" b="0" strike="noStrike" spc="-1">
              <a:latin typeface="Arial"/>
            </a:endParaRPr>
          </a:p>
        </p:txBody>
      </p:sp>
      <p:pic>
        <p:nvPicPr>
          <p:cNvPr id="192" name="Graphic 16"/>
          <p:cNvPicPr/>
          <p:nvPr/>
        </p:nvPicPr>
        <p:blipFill>
          <a:blip r:embed="rId7"/>
          <a:stretch/>
        </p:blipFill>
        <p:spPr>
          <a:xfrm>
            <a:off x="846720" y="5543640"/>
            <a:ext cx="5026320" cy="859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scikit-learn (also called sklearn) </a:t>
            </a:r>
            <a:endParaRPr lang="en-US" sz="3000" b="0" strike="noStrike" spc="-1">
              <a:latin typeface="Arial"/>
            </a:endParaRPr>
          </a:p>
        </p:txBody>
      </p:sp>
      <p:sp>
        <p:nvSpPr>
          <p:cNvPr id="194" name="CustomShape 2"/>
          <p:cNvSpPr/>
          <p:nvPr/>
        </p:nvSpPr>
        <p:spPr>
          <a:xfrm>
            <a:off x="555120" y="1118160"/>
            <a:ext cx="6222600" cy="378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a machine learning library for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It features various classification, regression and clustering algorithms including support vector machines, random forests, gradient boosting, k-means and DBSCAN.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designed to interoperate with the Python numerical and scientific libraries NumPy and SciPy.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documentation can be found at</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u="sng" strike="noStrike" spc="-1">
                <a:solidFill>
                  <a:srgbClr val="0000FF"/>
                </a:solidFill>
                <a:uFillTx/>
                <a:latin typeface="Arial"/>
                <a:ea typeface="DejaVu Sans"/>
                <a:hlinkClick r:id="rId3"/>
              </a:rPr>
              <a:t>https://scikit-learn.org/stable/user_guide.html</a:t>
            </a:r>
            <a:endParaRPr lang="en-US" sz="1800" b="0" strike="noStrike" spc="-1">
              <a:latin typeface="Arial"/>
            </a:endParaRPr>
          </a:p>
        </p:txBody>
      </p:sp>
      <p:sp>
        <p:nvSpPr>
          <p:cNvPr id="195" name="CustomShape 3"/>
          <p:cNvSpPr/>
          <p:nvPr/>
        </p:nvSpPr>
        <p:spPr>
          <a:xfrm>
            <a:off x="6879600" y="422640"/>
            <a:ext cx="1792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Decision Trees</a:t>
            </a:r>
            <a:endParaRPr lang="en-US" sz="1800" b="0" strike="noStrike" spc="-1">
              <a:latin typeface="Arial"/>
            </a:endParaRPr>
          </a:p>
        </p:txBody>
      </p:sp>
      <p:sp>
        <p:nvSpPr>
          <p:cNvPr id="196" name="CustomShape 4"/>
          <p:cNvSpPr/>
          <p:nvPr/>
        </p:nvSpPr>
        <p:spPr>
          <a:xfrm>
            <a:off x="6876000" y="3725640"/>
            <a:ext cx="1311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Clustering</a:t>
            </a:r>
            <a:endParaRPr lang="en-US" sz="1800" b="0" strike="noStrike" spc="-1">
              <a:latin typeface="Arial"/>
            </a:endParaRPr>
          </a:p>
        </p:txBody>
      </p:sp>
      <p:pic>
        <p:nvPicPr>
          <p:cNvPr id="197" name="Picture 2"/>
          <p:cNvPicPr/>
          <p:nvPr/>
        </p:nvPicPr>
        <p:blipFill>
          <a:blip r:embed="rId4"/>
          <a:srcRect l="10175" t="11197" r="7459" b="10047"/>
          <a:stretch/>
        </p:blipFill>
        <p:spPr>
          <a:xfrm>
            <a:off x="7448400" y="4095000"/>
            <a:ext cx="4403880" cy="2452680"/>
          </a:xfrm>
          <a:prstGeom prst="rect">
            <a:avLst/>
          </a:prstGeom>
          <a:ln>
            <a:noFill/>
          </a:ln>
        </p:spPr>
      </p:pic>
      <p:pic>
        <p:nvPicPr>
          <p:cNvPr id="198" name="Picture 3"/>
          <p:cNvPicPr/>
          <p:nvPr/>
        </p:nvPicPr>
        <p:blipFill>
          <a:blip r:embed="rId5"/>
          <a:srcRect l="12969" t="13748" r="9219" b="13331"/>
          <a:stretch/>
        </p:blipFill>
        <p:spPr>
          <a:xfrm>
            <a:off x="7607520" y="858960"/>
            <a:ext cx="4086000" cy="2871360"/>
          </a:xfrm>
          <a:prstGeom prst="rect">
            <a:avLst/>
          </a:prstGeom>
          <a:ln>
            <a:noFill/>
          </a:ln>
        </p:spPr>
      </p:pic>
      <p:pic>
        <p:nvPicPr>
          <p:cNvPr id="199" name="Graphic 4"/>
          <p:cNvPicPr/>
          <p:nvPr/>
        </p:nvPicPr>
        <p:blipFill>
          <a:blip r:embed="rId6"/>
          <a:stretch/>
        </p:blipFill>
        <p:spPr>
          <a:xfrm>
            <a:off x="1858680" y="4423680"/>
            <a:ext cx="3309480" cy="1794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Conclusions:</a:t>
            </a:r>
            <a:endParaRPr lang="en-US" sz="3000" b="0" strike="noStrike" spc="-1">
              <a:latin typeface="Arial"/>
            </a:endParaRPr>
          </a:p>
        </p:txBody>
      </p:sp>
      <p:sp>
        <p:nvSpPr>
          <p:cNvPr id="204"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is great, but not useful for scientific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Scientific modules have been developed for python to expand its usefulness into scientific computing. The major packages are:</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a:t>
            </a:r>
            <a:endParaRPr lang="en-US" sz="1800" b="0" strike="noStrike" spc="-1">
              <a:latin typeface="Arial"/>
            </a:endParaRPr>
          </a:p>
          <a:p>
            <a:pPr marL="1200240" lvl="2"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We code in a Integrated Development Environment (IDE) of which there are lots, we used Spyder in our examples. </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205" name="Picture 3"/>
          <p:cNvPicPr/>
          <p:nvPr/>
        </p:nvPicPr>
        <p:blipFill>
          <a:blip r:embed="rId3"/>
          <a:stretch/>
        </p:blipFill>
        <p:spPr>
          <a:xfrm>
            <a:off x="7296840" y="743040"/>
            <a:ext cx="4339800" cy="4566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517320" y="5803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Example #3 </a:t>
            </a:r>
            <a:r>
              <a:rPr lang="en-US" sz="3000" b="0" strike="noStrike" spc="-1" dirty="0">
                <a:solidFill>
                  <a:srgbClr val="000000"/>
                </a:solidFill>
                <a:latin typeface="Arial"/>
                <a:ea typeface="DejaVu Sans"/>
              </a:rPr>
              <a:t>– Data processing (FFT) in SciPy</a:t>
            </a:r>
            <a:endParaRPr lang="en-US" sz="3000" b="0" strike="noStrike" spc="-1" dirty="0">
              <a:latin typeface="Arial"/>
            </a:endParaRPr>
          </a:p>
        </p:txBody>
      </p:sp>
      <p:pic>
        <p:nvPicPr>
          <p:cNvPr id="2" name="Picture 1" descr="Chart, line chart&#10;&#10;Description automatically generated">
            <a:extLst>
              <a:ext uri="{FF2B5EF4-FFF2-40B4-BE49-F238E27FC236}">
                <a16:creationId xmlns:a16="http://schemas.microsoft.com/office/drawing/2014/main" id="{92570965-08D6-FA1A-006E-F7B910949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71" y="1210680"/>
            <a:ext cx="10352657" cy="477815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28" name="Graphic 6"/>
          <p:cNvPicPr/>
          <p:nvPr/>
        </p:nvPicPr>
        <p:blipFill>
          <a:blip r:embed="rId3"/>
          <a:stretch/>
        </p:blipFill>
        <p:spPr>
          <a:xfrm>
            <a:off x="9605880" y="1456560"/>
            <a:ext cx="2037600" cy="2037600"/>
          </a:xfrm>
          <a:prstGeom prst="rect">
            <a:avLst/>
          </a:prstGeom>
          <a:ln>
            <a:noFill/>
          </a:ln>
        </p:spPr>
      </p:pic>
      <p:sp>
        <p:nvSpPr>
          <p:cNvPr id="129" name="CustomShape 2"/>
          <p:cNvSpPr/>
          <p:nvPr/>
        </p:nvSpPr>
        <p:spPr>
          <a:xfrm>
            <a:off x="547560" y="1456560"/>
            <a:ext cx="8595720" cy="423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is an </a:t>
            </a:r>
            <a:r>
              <a:rPr lang="en-US" sz="1800" b="1" strike="noStrike" spc="-1">
                <a:solidFill>
                  <a:srgbClr val="000000"/>
                </a:solidFill>
                <a:latin typeface="Arial"/>
                <a:ea typeface="DejaVu Sans"/>
              </a:rPr>
              <a:t>interpreted</a:t>
            </a:r>
            <a:r>
              <a:rPr lang="en-US" sz="1800" b="0" strike="noStrike" spc="-1">
                <a:solidFill>
                  <a:srgbClr val="000000"/>
                </a:solidFill>
                <a:latin typeface="Arial"/>
                <a:ea typeface="DejaVu Sans"/>
              </a:rPr>
              <a:t> (mostly), </a:t>
            </a: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t>
            </a: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programming language with an </a:t>
            </a:r>
            <a:r>
              <a:rPr lang="en-US" sz="1800" b="1" strike="noStrike" spc="-1">
                <a:solidFill>
                  <a:srgbClr val="000000"/>
                </a:solidFill>
                <a:latin typeface="Arial"/>
                <a:ea typeface="DejaVu Sans"/>
              </a:rPr>
              <a:t>object-oriented</a:t>
            </a:r>
            <a:r>
              <a:rPr lang="en-US" sz="1800" b="0" strike="noStrike" spc="-1">
                <a:solidFill>
                  <a:srgbClr val="000000"/>
                </a:solidFill>
                <a:latin typeface="Arial"/>
                <a:ea typeface="DejaVu Sans"/>
              </a:rPr>
              <a:t> approach.</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Interpreted language: </a:t>
            </a:r>
            <a:r>
              <a:rPr lang="en-US" sz="1800" b="0" strike="noStrike" spc="-1">
                <a:solidFill>
                  <a:srgbClr val="000000"/>
                </a:solidFill>
                <a:latin typeface="Arial"/>
                <a:ea typeface="DejaVu Sans"/>
              </a:rPr>
              <a:t>is a type of programming language for which its instructions execute directly and freely, without previously compiling a program into machine-language instructions.</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 programming language with strong abstraction from the details of the computer.</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is a programming language designed to be used for writing software in the widest variety of application domains (a general-purpose language).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Object-oriented: </a:t>
            </a:r>
            <a:r>
              <a:rPr lang="en-US" sz="1800" b="0" strike="noStrike" spc="-1">
                <a:solidFill>
                  <a:srgbClr val="000000"/>
                </a:solidFill>
                <a:latin typeface="Arial"/>
                <a:ea typeface="DejaVu Sans"/>
              </a:rPr>
              <a:t>is a programming paradigm based on the concept of "objects", which can contain data, in the form of fields (often known as attributes or properties), and code, in the form of procedures (often known as methods). </a:t>
            </a:r>
            <a:endParaRPr lang="en-US" sz="1800" b="0" strike="noStrike" spc="-1">
              <a:latin typeface="Arial"/>
            </a:endParaRPr>
          </a:p>
        </p:txBody>
      </p:sp>
      <p:sp>
        <p:nvSpPr>
          <p:cNvPr id="130"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831960" y="1656360"/>
            <a:ext cx="10514880" cy="2187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6000" b="0" strike="noStrike" cap="all" spc="-1">
                <a:solidFill>
                  <a:srgbClr val="FFFFFF"/>
                </a:solidFill>
                <a:latin typeface="Impact"/>
                <a:ea typeface="DejaVu Sans"/>
              </a:rPr>
              <a:t>Thanks!</a:t>
            </a:r>
            <a:endParaRPr lang="en-US" sz="6000" b="0" strike="noStrike" spc="-1">
              <a:latin typeface="Arial"/>
            </a:endParaRPr>
          </a:p>
        </p:txBody>
      </p:sp>
      <p:sp>
        <p:nvSpPr>
          <p:cNvPr id="207" name="CustomShape 2"/>
          <p:cNvSpPr/>
          <p:nvPr/>
        </p:nvSpPr>
        <p:spPr>
          <a:xfrm>
            <a:off x="831960" y="4867920"/>
            <a:ext cx="549324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spcBef>
                <a:spcPts val="1001"/>
              </a:spcBef>
            </a:pPr>
            <a:r>
              <a:rPr lang="en-US" sz="1800" b="0" strike="noStrike" spc="-1" dirty="0">
                <a:solidFill>
                  <a:srgbClr val="FFFFFF"/>
                </a:solidFill>
                <a:latin typeface="Arial"/>
                <a:ea typeface="DejaVu Sans"/>
              </a:rPr>
              <a:t>Name: Austin Downey</a:t>
            </a:r>
            <a:endParaRPr lang="en-US" sz="1800" b="0" strike="noStrike" spc="-1" dirty="0">
              <a:latin typeface="Arial"/>
            </a:endParaRPr>
          </a:p>
          <a:p>
            <a:pPr>
              <a:lnSpc>
                <a:spcPct val="90000"/>
              </a:lnSpc>
              <a:spcBef>
                <a:spcPts val="1001"/>
              </a:spcBef>
            </a:pPr>
            <a:r>
              <a:rPr lang="en-US" sz="1800" b="0" strike="noStrike" spc="-1" dirty="0">
                <a:solidFill>
                  <a:srgbClr val="FFFFFF"/>
                </a:solidFill>
                <a:latin typeface="Arial"/>
                <a:ea typeface="DejaVu Sans"/>
              </a:rPr>
              <a:t>Title: Assistant Professor</a:t>
            </a:r>
            <a:endParaRPr lang="en-US" sz="1800" b="0" strike="noStrike" spc="-1" dirty="0">
              <a:latin typeface="Arial"/>
            </a:endParaRPr>
          </a:p>
          <a:p>
            <a:pPr>
              <a:lnSpc>
                <a:spcPct val="90000"/>
              </a:lnSpc>
              <a:spcBef>
                <a:spcPts val="1001"/>
              </a:spcBef>
            </a:pPr>
            <a:r>
              <a:rPr lang="en-US" sz="1800" b="0" strike="noStrike" spc="-1" dirty="0">
                <a:solidFill>
                  <a:srgbClr val="FFFFFF"/>
                </a:solidFill>
                <a:latin typeface="Arial"/>
                <a:ea typeface="DejaVu Sans"/>
              </a:rPr>
              <a:t>Email: austindowney@sc.edu	</a:t>
            </a:r>
            <a:endParaRPr lang="en-US" sz="1800" b="0" strike="noStrike" spc="-1" dirty="0">
              <a:latin typeface="Arial"/>
            </a:endParaRPr>
          </a:p>
          <a:p>
            <a:pPr>
              <a:lnSpc>
                <a:spcPct val="90000"/>
              </a:lnSpc>
              <a:spcBef>
                <a:spcPts val="1001"/>
              </a:spcBef>
            </a:pPr>
            <a:r>
              <a:rPr lang="en-US" spc="-1" dirty="0">
                <a:solidFill>
                  <a:srgbClr val="FFFFFF"/>
                </a:solidFill>
                <a:latin typeface="Arial"/>
                <a:ea typeface="DejaVu Sans"/>
              </a:rPr>
              <a:t>G</a:t>
            </a:r>
            <a:r>
              <a:rPr lang="en-US" sz="1800" b="0" strike="noStrike" spc="-1" dirty="0">
                <a:solidFill>
                  <a:srgbClr val="FFFFFF"/>
                </a:solidFill>
                <a:latin typeface="Arial"/>
                <a:ea typeface="DejaVu Sans"/>
              </a:rPr>
              <a:t>itHub: https://github.com/austindowney</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sp>
        <p:nvSpPr>
          <p:cNvPr id="132" name="CustomShape 2"/>
          <p:cNvSpPr/>
          <p:nvPr/>
        </p:nvSpPr>
        <p:spPr>
          <a:xfrm>
            <a:off x="547560" y="1456560"/>
            <a:ext cx="11181600" cy="368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Python's design philosophy emphasizes </a:t>
            </a: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with its notable use of significant </a:t>
            </a: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Python is </a:t>
            </a: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and </a:t>
            </a:r>
            <a:r>
              <a:rPr lang="en-US" sz="1800" b="1" strike="noStrike" spc="-1">
                <a:solidFill>
                  <a:srgbClr val="000000"/>
                </a:solidFill>
                <a:latin typeface="Arial"/>
                <a:ea typeface="DejaVu Sans"/>
              </a:rPr>
              <a:t>garbage-collected</a:t>
            </a:r>
            <a:r>
              <a:rPr lang="en-US" sz="1800" b="0" strike="noStrike" spc="-1">
                <a:solidFill>
                  <a:srgbClr val="000000"/>
                </a:solidFill>
                <a:latin typeface="Arial"/>
                <a:ea typeface="DejaVu Sans"/>
              </a:rPr>
              <a:t>.</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refers to the ease with which a human reader can comprehend the purpose, control flow, and operation of source code. It affects the aspects of quality, including portability, usability and most importantly maintainability.</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refers to the usage of whitespace in typing code. In Python, the information about blocks are expressed by their indentation.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refers to languages execute many common programming behaviors at runtime that static programming languages perform during compilation. For us, this means defining variable types.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Garbage-Collected: </a:t>
            </a:r>
            <a:r>
              <a:rPr lang="en-US" sz="1800" b="0" strike="noStrike" spc="-1">
                <a:solidFill>
                  <a:srgbClr val="000000"/>
                </a:solidFill>
                <a:latin typeface="Arial"/>
                <a:ea typeface="DejaVu Sans"/>
              </a:rPr>
              <a:t>is a form of automatic memory management. The garbage collector attempts to reclaim garbage, or memory occupied by objects that are no longer in use by the program. </a:t>
            </a:r>
            <a:endParaRPr lang="en-US" sz="1800" b="0" strike="noStrike" spc="-1">
              <a:latin typeface="Arial"/>
            </a:endParaRPr>
          </a:p>
        </p:txBody>
      </p:sp>
      <p:sp>
        <p:nvSpPr>
          <p:cNvPr id="133"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Free as in beer and Free as in speech</a:t>
            </a:r>
            <a:endParaRPr lang="en-US" sz="3000" b="0" strike="noStrike" spc="-1">
              <a:latin typeface="Arial"/>
            </a:endParaRPr>
          </a:p>
        </p:txBody>
      </p:sp>
      <p:pic>
        <p:nvPicPr>
          <p:cNvPr id="135" name="Picture 1"/>
          <p:cNvPicPr/>
          <p:nvPr/>
        </p:nvPicPr>
        <p:blipFill>
          <a:blip r:embed="rId3"/>
          <a:stretch/>
        </p:blipFill>
        <p:spPr>
          <a:xfrm rot="10800000">
            <a:off x="557280" y="5120640"/>
            <a:ext cx="10357920" cy="683280"/>
          </a:xfrm>
          <a:prstGeom prst="rect">
            <a:avLst/>
          </a:prstGeom>
          <a:ln>
            <a:noFill/>
          </a:ln>
        </p:spPr>
      </p:pic>
      <p:sp>
        <p:nvSpPr>
          <p:cNvPr id="136" name="CustomShape 2"/>
          <p:cNvSpPr/>
          <p:nvPr/>
        </p:nvSpPr>
        <p:spPr>
          <a:xfrm>
            <a:off x="516960" y="4714920"/>
            <a:ext cx="885996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speech (First Amendment to the United States Constitution; December 15, 1791)</a:t>
            </a:r>
            <a:endParaRPr lang="en-US" sz="1800" b="0" strike="noStrike" spc="-1">
              <a:latin typeface="Arial"/>
            </a:endParaRPr>
          </a:p>
          <a:p>
            <a:pPr>
              <a:lnSpc>
                <a:spcPct val="100000"/>
              </a:lnSpc>
            </a:pPr>
            <a:endParaRPr lang="en-US" sz="1800" b="0" strike="noStrike" spc="-1">
              <a:latin typeface="Arial"/>
            </a:endParaRPr>
          </a:p>
        </p:txBody>
      </p:sp>
      <p:pic>
        <p:nvPicPr>
          <p:cNvPr id="137" name="Picture 3"/>
          <p:cNvPicPr/>
          <p:nvPr/>
        </p:nvPicPr>
        <p:blipFill>
          <a:blip r:embed="rId4"/>
          <a:stretch/>
        </p:blipFill>
        <p:spPr>
          <a:xfrm>
            <a:off x="556920" y="1869840"/>
            <a:ext cx="4271400" cy="2726640"/>
          </a:xfrm>
          <a:prstGeom prst="rect">
            <a:avLst/>
          </a:prstGeom>
          <a:ln>
            <a:noFill/>
          </a:ln>
        </p:spPr>
      </p:pic>
      <p:pic>
        <p:nvPicPr>
          <p:cNvPr id="138" name="Picture 4"/>
          <p:cNvPicPr/>
          <p:nvPr/>
        </p:nvPicPr>
        <p:blipFill>
          <a:blip r:embed="rId5"/>
          <a:stretch/>
        </p:blipFill>
        <p:spPr>
          <a:xfrm>
            <a:off x="5544720" y="1422720"/>
            <a:ext cx="5552280" cy="2612520"/>
          </a:xfrm>
          <a:prstGeom prst="rect">
            <a:avLst/>
          </a:prstGeom>
          <a:ln>
            <a:noFill/>
          </a:ln>
        </p:spPr>
      </p:pic>
      <p:sp>
        <p:nvSpPr>
          <p:cNvPr id="139" name="CustomShape 3"/>
          <p:cNvSpPr/>
          <p:nvPr/>
        </p:nvSpPr>
        <p:spPr>
          <a:xfrm>
            <a:off x="519120" y="1388520"/>
            <a:ext cx="195624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beer (never)</a:t>
            </a:r>
            <a:endParaRPr lang="en-US" sz="1800" b="0" strike="noStrike" spc="-1">
              <a:latin typeface="Arial"/>
            </a:endParaRPr>
          </a:p>
          <a:p>
            <a:pPr>
              <a:lnSpc>
                <a:spcPct val="100000"/>
              </a:lnSpc>
            </a:pPr>
            <a:endParaRPr lang="en-US" sz="1800" b="0" strike="noStrike" spc="-1">
              <a:latin typeface="Arial"/>
            </a:endParaRPr>
          </a:p>
        </p:txBody>
      </p:sp>
      <p:pic>
        <p:nvPicPr>
          <p:cNvPr id="140" name="Picture 5"/>
          <p:cNvPicPr/>
          <p:nvPr/>
        </p:nvPicPr>
        <p:blipFill>
          <a:blip r:embed="rId6"/>
          <a:stretch/>
        </p:blipFill>
        <p:spPr>
          <a:xfrm>
            <a:off x="10076400" y="2786760"/>
            <a:ext cx="1256760" cy="1671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30120" y="32436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a language, we use an ecosystem</a:t>
            </a:r>
            <a:endParaRPr lang="en-US" sz="3000" b="0" strike="noStrike" spc="-1">
              <a:latin typeface="Arial"/>
            </a:endParaRPr>
          </a:p>
        </p:txBody>
      </p:sp>
      <p:pic>
        <p:nvPicPr>
          <p:cNvPr id="142" name="Picture 1"/>
          <p:cNvPicPr/>
          <p:nvPr/>
        </p:nvPicPr>
        <p:blipFill>
          <a:blip r:embed="rId3"/>
          <a:stretch/>
        </p:blipFill>
        <p:spPr>
          <a:xfrm>
            <a:off x="558720" y="1157400"/>
            <a:ext cx="6617880" cy="4954680"/>
          </a:xfrm>
          <a:prstGeom prst="rect">
            <a:avLst/>
          </a:prstGeom>
          <a:ln>
            <a:noFill/>
          </a:ln>
        </p:spPr>
      </p:pic>
      <p:sp>
        <p:nvSpPr>
          <p:cNvPr id="143" name="CustomShape 2"/>
          <p:cNvSpPr/>
          <p:nvPr/>
        </p:nvSpPr>
        <p:spPr>
          <a:xfrm>
            <a:off x="7329600" y="897480"/>
            <a:ext cx="4345920" cy="50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In this class we will focus on a limited subset of this ecosystem:</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IPython: </a:t>
            </a:r>
            <a:r>
              <a:rPr lang="en-US" sz="1800" b="0" strike="noStrike" spc="-1">
                <a:solidFill>
                  <a:srgbClr val="000000"/>
                </a:solidFill>
                <a:latin typeface="Arial"/>
                <a:ea typeface="DejaVu Sans"/>
              </a:rPr>
              <a:t>command shell for interactive computing in Python.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Spyder: </a:t>
            </a:r>
            <a:r>
              <a:rPr lang="en-US" sz="1800" b="0" strike="noStrike" spc="-1">
                <a:solidFill>
                  <a:srgbClr val="000000"/>
                </a:solidFill>
                <a:latin typeface="Arial"/>
                <a:ea typeface="DejaVu Sans"/>
              </a:rPr>
              <a:t>cross-platform integrated development environment (IDE) for scientific programming in Python.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Numby:</a:t>
            </a:r>
            <a:r>
              <a:rPr lang="en-US" sz="1800" b="0" strike="noStrike" spc="-1">
                <a:solidFill>
                  <a:srgbClr val="000000"/>
                </a:solidFill>
                <a:latin typeface="Arial"/>
                <a:ea typeface="DejaVu Sans"/>
              </a:rPr>
              <a:t> library adding support for multi-dimensional arrays.</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SciPy:</a:t>
            </a:r>
            <a:r>
              <a:rPr lang="en-US" sz="1800" b="0" strike="noStrike" spc="-1">
                <a:solidFill>
                  <a:srgbClr val="000000"/>
                </a:solidFill>
                <a:latin typeface="Arial"/>
                <a:ea typeface="DejaVu Sans"/>
              </a:rPr>
              <a:t> library used for scientific computing and technical computing.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matplotlib: </a:t>
            </a:r>
            <a:r>
              <a:rPr lang="en-US" sz="1800" b="0" strike="noStrike" spc="-1">
                <a:solidFill>
                  <a:srgbClr val="000000"/>
                </a:solidFill>
                <a:latin typeface="Arial"/>
                <a:ea typeface="DejaVu Sans"/>
              </a:rPr>
              <a:t>API focused on plotting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scikit-learn:</a:t>
            </a:r>
            <a:r>
              <a:rPr lang="en-US" sz="1800" b="0" strike="noStrike" spc="-1">
                <a:solidFill>
                  <a:srgbClr val="000000"/>
                </a:solidFill>
                <a:latin typeface="Arial"/>
                <a:ea typeface="DejaVu Sans"/>
              </a:rPr>
              <a:t> library for machine learning.</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TensorFlow:</a:t>
            </a:r>
            <a:r>
              <a:rPr lang="en-US" sz="1800" b="0" strike="noStrike" spc="-1">
                <a:solidFill>
                  <a:srgbClr val="000000"/>
                </a:solidFill>
                <a:latin typeface="Arial"/>
                <a:ea typeface="DejaVu Sans"/>
              </a:rPr>
              <a:t> symbolic math library, used for neural networks.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Distributions</a:t>
            </a:r>
            <a:endParaRPr lang="en-US" sz="3000" b="0" strike="noStrike" spc="-1">
              <a:latin typeface="Arial"/>
            </a:endParaRPr>
          </a:p>
        </p:txBody>
      </p:sp>
      <p:sp>
        <p:nvSpPr>
          <p:cNvPr id="145" name="CustomShape 2"/>
          <p:cNvSpPr/>
          <p:nvPr/>
        </p:nvSpPr>
        <p:spPr>
          <a:xfrm>
            <a:off x="858240" y="1270800"/>
            <a:ext cx="111200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dirty="0">
                <a:solidFill>
                  <a:srgbClr val="000000"/>
                </a:solidFill>
                <a:latin typeface="Arial"/>
                <a:ea typeface="DejaVu Sans"/>
              </a:rPr>
              <a:t>A distribution is a group of packages that are assembled and more-or-less work well together. Some of these are free (beer/speech) while for others there are required service packs for their use. In </a:t>
            </a:r>
            <a:r>
              <a:rPr lang="en-US" sz="1800" b="0" strike="noStrike" spc="-1">
                <a:solidFill>
                  <a:srgbClr val="000000"/>
                </a:solidFill>
                <a:latin typeface="Arial"/>
                <a:ea typeface="DejaVu Sans"/>
              </a:rPr>
              <a:t>this class, </a:t>
            </a:r>
            <a:r>
              <a:rPr lang="en-US" sz="1800" b="0" strike="noStrike" spc="-1" dirty="0">
                <a:solidFill>
                  <a:srgbClr val="000000"/>
                </a:solidFill>
                <a:latin typeface="Arial"/>
                <a:ea typeface="DejaVu Sans"/>
              </a:rPr>
              <a:t>we will use Anaconda from Anaconda, Inc. Anaconda is a free and open-source distribution for scientific computing.</a:t>
            </a:r>
            <a:endParaRPr lang="en-US" sz="1800" b="0" strike="noStrike" spc="-1" dirty="0">
              <a:latin typeface="Arial"/>
            </a:endParaRPr>
          </a:p>
        </p:txBody>
      </p:sp>
      <p:pic>
        <p:nvPicPr>
          <p:cNvPr id="146" name="Picture 1"/>
          <p:cNvPicPr/>
          <p:nvPr/>
        </p:nvPicPr>
        <p:blipFill>
          <a:blip r:embed="rId3"/>
          <a:srcRect l="12056" t="30990" r="12333" b="29995"/>
          <a:stretch/>
        </p:blipFill>
        <p:spPr>
          <a:xfrm>
            <a:off x="825480" y="2629800"/>
            <a:ext cx="3267720" cy="1685160"/>
          </a:xfrm>
          <a:prstGeom prst="rect">
            <a:avLst/>
          </a:prstGeom>
          <a:ln>
            <a:noFill/>
          </a:ln>
        </p:spPr>
      </p:pic>
      <p:pic>
        <p:nvPicPr>
          <p:cNvPr id="147" name="Picture 3"/>
          <p:cNvPicPr/>
          <p:nvPr/>
        </p:nvPicPr>
        <p:blipFill>
          <a:blip r:embed="rId4"/>
          <a:stretch/>
        </p:blipFill>
        <p:spPr>
          <a:xfrm>
            <a:off x="4779720" y="2560320"/>
            <a:ext cx="3028320" cy="1504080"/>
          </a:xfrm>
          <a:prstGeom prst="rect">
            <a:avLst/>
          </a:prstGeom>
          <a:ln>
            <a:noFill/>
          </a:ln>
        </p:spPr>
      </p:pic>
      <p:pic>
        <p:nvPicPr>
          <p:cNvPr id="148" name="Picture 5"/>
          <p:cNvPicPr/>
          <p:nvPr/>
        </p:nvPicPr>
        <p:blipFill>
          <a:blip r:embed="rId5"/>
          <a:stretch/>
        </p:blipFill>
        <p:spPr>
          <a:xfrm>
            <a:off x="9401040" y="2472480"/>
            <a:ext cx="1466280" cy="1532880"/>
          </a:xfrm>
          <a:prstGeom prst="rect">
            <a:avLst/>
          </a:prstGeom>
          <a:ln>
            <a:noFill/>
          </a:ln>
        </p:spPr>
      </p:pic>
      <p:pic>
        <p:nvPicPr>
          <p:cNvPr id="149" name="Picture 6"/>
          <p:cNvPicPr/>
          <p:nvPr/>
        </p:nvPicPr>
        <p:blipFill>
          <a:blip r:embed="rId6"/>
          <a:srcRect t="16176" b="24076"/>
          <a:stretch/>
        </p:blipFill>
        <p:spPr>
          <a:xfrm>
            <a:off x="858240" y="4315320"/>
            <a:ext cx="6827760" cy="2062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Why not just use MATLAB?</a:t>
            </a:r>
            <a:endParaRPr lang="en-US" sz="3000" b="0" strike="noStrike" spc="-1">
              <a:latin typeface="Arial"/>
            </a:endParaRPr>
          </a:p>
        </p:txBody>
      </p:sp>
      <p:pic>
        <p:nvPicPr>
          <p:cNvPr id="151" name="Picture 2"/>
          <p:cNvPicPr/>
          <p:nvPr/>
        </p:nvPicPr>
        <p:blipFill>
          <a:blip r:embed="rId3"/>
          <a:stretch/>
        </p:blipFill>
        <p:spPr>
          <a:xfrm>
            <a:off x="7480080" y="2687940"/>
            <a:ext cx="4013640" cy="2865960"/>
          </a:xfrm>
          <a:prstGeom prst="rect">
            <a:avLst/>
          </a:prstGeom>
          <a:ln>
            <a:noFill/>
          </a:ln>
        </p:spPr>
      </p:pic>
      <p:pic>
        <p:nvPicPr>
          <p:cNvPr id="152" name="Picture 3"/>
          <p:cNvPicPr/>
          <p:nvPr/>
        </p:nvPicPr>
        <p:blipFill>
          <a:blip r:embed="rId4"/>
          <a:srcRect l="3496" t="20895" b="27041"/>
          <a:stretch/>
        </p:blipFill>
        <p:spPr>
          <a:xfrm>
            <a:off x="6956640" y="767520"/>
            <a:ext cx="4537080" cy="1504440"/>
          </a:xfrm>
          <a:prstGeom prst="rect">
            <a:avLst/>
          </a:prstGeom>
          <a:ln>
            <a:noFill/>
          </a:ln>
        </p:spPr>
      </p:pic>
      <p:sp>
        <p:nvSpPr>
          <p:cNvPr id="153" name="CustomShape 2"/>
          <p:cNvSpPr/>
          <p:nvPr/>
        </p:nvSpPr>
        <p:spPr>
          <a:xfrm>
            <a:off x="476302" y="1397880"/>
            <a:ext cx="655740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dirty="0">
                <a:solidFill>
                  <a:srgbClr val="000000"/>
                </a:solidFill>
                <a:latin typeface="Arial"/>
                <a:ea typeface="DejaVu Sans"/>
              </a:rPr>
              <a:t>Pros:</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Works out of the box. </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Code is well managed and packages don’t conflict.</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Widely used in engineering and computing.</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Well formulated for linear algebra with simple commands</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Fast implementation of code for complex problem solving </a:t>
            </a:r>
          </a:p>
          <a:p>
            <a:pPr marL="285840" indent="-285480">
              <a:spcBef>
                <a:spcPts val="601"/>
              </a:spcBef>
              <a:buClr>
                <a:srgbClr val="000000"/>
              </a:buClr>
              <a:buFont typeface="Arial"/>
              <a:buChar char="•"/>
            </a:pPr>
            <a:r>
              <a:rPr lang="en-US" sz="1800" b="0" strike="noStrike" spc="-1" dirty="0">
                <a:solidFill>
                  <a:srgbClr val="000000"/>
                </a:solidFill>
                <a:latin typeface="Arial"/>
                <a:ea typeface="DejaVu Sans"/>
              </a:rPr>
              <a:t>Not at the bleeding edge of machine learning</a:t>
            </a:r>
            <a:endParaRPr lang="en-US" sz="1800" b="0" strike="noStrike" spc="-1" dirty="0">
              <a:latin typeface="Arial"/>
            </a:endParaRPr>
          </a:p>
          <a:p>
            <a:pPr>
              <a:lnSpc>
                <a:spcPct val="100000"/>
              </a:lnSpc>
              <a:spcBef>
                <a:spcPts val="601"/>
              </a:spcBef>
            </a:pPr>
            <a:r>
              <a:rPr lang="en-US" sz="1800" b="0" strike="noStrike" spc="-1" dirty="0">
                <a:solidFill>
                  <a:srgbClr val="000000"/>
                </a:solidFill>
                <a:latin typeface="Arial"/>
                <a:ea typeface="DejaVu Sans"/>
              </a:rPr>
              <a:t>Cons:</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Not free as in speech, not free as in beer</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Each module must be paid for separately </a:t>
            </a:r>
            <a:endParaRPr lang="en-US" sz="1800" b="0" strike="noStrike" spc="-1" dirty="0">
              <a:latin typeface="Arial"/>
            </a:endParaRPr>
          </a:p>
          <a:p>
            <a:pPr marL="285840" indent="-285480">
              <a:spcBef>
                <a:spcPts val="601"/>
              </a:spcBef>
              <a:buClr>
                <a:srgbClr val="000000"/>
              </a:buClr>
              <a:buFont typeface="Arial"/>
              <a:buChar char="•"/>
            </a:pPr>
            <a:r>
              <a:rPr lang="en-US" sz="1800" b="0" strike="noStrike" spc="-1" dirty="0">
                <a:solidFill>
                  <a:srgbClr val="000000"/>
                </a:solidFill>
                <a:latin typeface="Arial"/>
                <a:ea typeface="DejaVu Sans"/>
              </a:rPr>
              <a:t>Not at the bleeding edge of machine learning</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Difficult to keep license updated on multiple machines</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Lets you write poorly structured code.</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Code is slower than Python (personal experience) </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MATLAB does not use whitespace </a:t>
            </a:r>
            <a:endParaRPr lang="en-US" sz="3000" b="0" strike="noStrike" spc="-1">
              <a:latin typeface="Arial"/>
            </a:endParaRPr>
          </a:p>
        </p:txBody>
      </p:sp>
      <p:pic>
        <p:nvPicPr>
          <p:cNvPr id="155" name="Picture 2"/>
          <p:cNvPicPr/>
          <p:nvPr/>
        </p:nvPicPr>
        <p:blipFill>
          <a:blip r:embed="rId3"/>
          <a:srcRect l="5944" t="11941" r="6801" b="16434"/>
          <a:stretch/>
        </p:blipFill>
        <p:spPr>
          <a:xfrm>
            <a:off x="333720" y="1784520"/>
            <a:ext cx="6299640" cy="3877560"/>
          </a:xfrm>
          <a:prstGeom prst="rect">
            <a:avLst/>
          </a:prstGeom>
          <a:ln>
            <a:noFill/>
          </a:ln>
        </p:spPr>
      </p:pic>
      <p:pic>
        <p:nvPicPr>
          <p:cNvPr id="156" name="Picture 3"/>
          <p:cNvPicPr/>
          <p:nvPr/>
        </p:nvPicPr>
        <p:blipFill>
          <a:blip r:embed="rId4"/>
          <a:srcRect t="13214" r="50002"/>
          <a:stretch/>
        </p:blipFill>
        <p:spPr>
          <a:xfrm>
            <a:off x="6747480" y="1784520"/>
            <a:ext cx="5001120" cy="3672720"/>
          </a:xfrm>
          <a:prstGeom prst="rect">
            <a:avLst/>
          </a:prstGeom>
          <a:ln>
            <a:noFill/>
          </a:ln>
        </p:spPr>
      </p:pic>
      <p:sp>
        <p:nvSpPr>
          <p:cNvPr id="157" name="CustomShape 2"/>
          <p:cNvSpPr/>
          <p:nvPr/>
        </p:nvSpPr>
        <p:spPr>
          <a:xfrm>
            <a:off x="2734200" y="1371600"/>
            <a:ext cx="891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Python</a:t>
            </a:r>
            <a:endParaRPr lang="en-US" sz="1800" b="0" strike="noStrike" spc="-1">
              <a:latin typeface="Arial"/>
            </a:endParaRPr>
          </a:p>
        </p:txBody>
      </p:sp>
      <p:sp>
        <p:nvSpPr>
          <p:cNvPr id="158" name="CustomShape 3"/>
          <p:cNvSpPr/>
          <p:nvPr/>
        </p:nvSpPr>
        <p:spPr>
          <a:xfrm>
            <a:off x="8709120" y="1400040"/>
            <a:ext cx="1076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MATLAB</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#1 – Plot beam vibration data in Python</a:t>
            </a:r>
            <a:endParaRPr lang="en-US" sz="3000" b="0" strike="noStrike" spc="-1" dirty="0">
              <a:latin typeface="Arial"/>
            </a:endParaRPr>
          </a:p>
        </p:txBody>
      </p:sp>
      <p:pic>
        <p:nvPicPr>
          <p:cNvPr id="3" name="Picture 2">
            <a:extLst>
              <a:ext uri="{FF2B5EF4-FFF2-40B4-BE49-F238E27FC236}">
                <a16:creationId xmlns:a16="http://schemas.microsoft.com/office/drawing/2014/main" id="{CB924FAF-9E72-4A74-BC9B-FEA52F8EE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50" y="1117299"/>
            <a:ext cx="11288700" cy="477269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3000A"/>
      </a:dk2>
      <a:lt2>
        <a:srgbClr val="E7E6E6"/>
      </a:lt2>
      <a:accent1>
        <a:srgbClr val="0D3841"/>
      </a:accent1>
      <a:accent2>
        <a:srgbClr val="E23B38"/>
      </a:accent2>
      <a:accent3>
        <a:srgbClr val="759005"/>
      </a:accent3>
      <a:accent4>
        <a:srgbClr val="FFF89E"/>
      </a:accent4>
      <a:accent5>
        <a:srgbClr val="3277B6"/>
      </a:accent5>
      <a:accent6>
        <a:srgbClr val="C1D832"/>
      </a:accent6>
      <a:hlink>
        <a:srgbClr val="73000A"/>
      </a:hlink>
      <a:folHlink>
        <a:srgbClr val="E23B3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1_Python_for_engineering_problem_solving</Template>
  <TotalTime>2419</TotalTime>
  <Words>1213</Words>
  <Application>Microsoft Office PowerPoint</Application>
  <PresentationFormat>Widescreen</PresentationFormat>
  <Paragraphs>136</Paragraphs>
  <Slides>20</Slides>
  <Notes>18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Impact</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problem solving in python</dc:title>
  <dc:subject/>
  <dc:creator>DOWNEY, AUSTIN</dc:creator>
  <dc:description/>
  <cp:lastModifiedBy>Downey, Austin</cp:lastModifiedBy>
  <cp:revision>62</cp:revision>
  <dcterms:created xsi:type="dcterms:W3CDTF">2019-11-15T13:35:05Z</dcterms:created>
  <dcterms:modified xsi:type="dcterms:W3CDTF">2022-08-22T19:22:47Z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17</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ies>
</file>